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256" r:id="rId2"/>
    <p:sldId id="274" r:id="rId3"/>
    <p:sldId id="270" r:id="rId4"/>
    <p:sldId id="268" r:id="rId5"/>
    <p:sldId id="262" r:id="rId6"/>
    <p:sldId id="267" r:id="rId7"/>
    <p:sldId id="269" r:id="rId8"/>
    <p:sldId id="271" r:id="rId9"/>
    <p:sldId id="260" r:id="rId10"/>
    <p:sldId id="272" r:id="rId11"/>
    <p:sldId id="273" r:id="rId12"/>
    <p:sldId id="277" r:id="rId13"/>
    <p:sldId id="285" r:id="rId14"/>
    <p:sldId id="275" r:id="rId15"/>
    <p:sldId id="278" r:id="rId16"/>
    <p:sldId id="261" r:id="rId17"/>
    <p:sldId id="279" r:id="rId18"/>
    <p:sldId id="286" r:id="rId19"/>
    <p:sldId id="263" r:id="rId20"/>
    <p:sldId id="264" r:id="rId21"/>
    <p:sldId id="258" r:id="rId22"/>
    <p:sldId id="259" r:id="rId23"/>
    <p:sldId id="280" r:id="rId24"/>
    <p:sldId id="281" r:id="rId25"/>
    <p:sldId id="282" r:id="rId26"/>
    <p:sldId id="265" r:id="rId27"/>
    <p:sldId id="283" r:id="rId28"/>
    <p:sldId id="287" r:id="rId29"/>
    <p:sldId id="2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0"/>
    <p:restoredTop sz="81620"/>
  </p:normalViewPr>
  <p:slideViewPr>
    <p:cSldViewPr snapToGrid="0" snapToObjects="1">
      <p:cViewPr>
        <p:scale>
          <a:sx n="112" d="100"/>
          <a:sy n="112" d="100"/>
        </p:scale>
        <p:origin x="1200"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272438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19</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a:t>
            </a:r>
            <a:r>
              <a:rPr lang="en-US" sz="1200" dirty="0" err="1"/>
              <a:t>LoD</a:t>
            </a:r>
            <a:r>
              <a:rPr lang="en-US" sz="1200" dirty="0"/>
              <a:t>) = constant at </a:t>
            </a:r>
            <a:r>
              <a:rPr lang="en-US" sz="1200" dirty="0" err="1"/>
              <a:t>experimentall</a:t>
            </a:r>
            <a:r>
              <a:rPr lang="en-US" sz="1200" dirty="0"/>
              <a:t>-derived value of 35)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 A</a:t>
            </a:r>
          </a:p>
          <a:p>
            <a:r>
              <a:rPr lang="en-US" sz="1200" kern="1200" dirty="0">
                <a:solidFill>
                  <a:schemeClr val="tx1"/>
                </a:solidFill>
                <a:effectLst/>
                <a:latin typeface="+mn-lt"/>
                <a:ea typeface="+mn-ea"/>
                <a:cs typeface="+mn-cs"/>
              </a:rPr>
              <a:t>COMPARING ACROSS PANELS (increasing proportion of samples with Ct values &gt; 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Increasing Ct means LESS viral load in a sample, so we expect that increasing Ct will make a test less sensitive (able to detect positive cases)</a:t>
            </a:r>
          </a:p>
          <a:p>
            <a:r>
              <a:rPr lang="en-US" sz="1200" kern="1200" dirty="0">
                <a:solidFill>
                  <a:schemeClr val="tx1"/>
                </a:solidFill>
                <a:effectLst/>
                <a:latin typeface="+mn-lt"/>
                <a:ea typeface="+mn-ea"/>
                <a:cs typeface="+mn-cs"/>
              </a:rPr>
              <a:t>UNCORRELATED DATA (dashed line): 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dirty="0"/>
              <a:t>CORRELATED DATA (solid line): </a:t>
            </a:r>
            <a:r>
              <a:rPr lang="en-US" sz="1200" kern="1200" dirty="0">
                <a:solidFill>
                  <a:schemeClr val="tx1"/>
                </a:solidFill>
                <a:effectLst/>
                <a:latin typeface="+mn-lt"/>
                <a:ea typeface="+mn-ea"/>
                <a:cs typeface="+mn-cs"/>
              </a:rPr>
              <a:t>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sz="1200" kern="1200" dirty="0">
                <a:solidFill>
                  <a:schemeClr val="tx1"/>
                </a:solidFill>
                <a:effectLst/>
                <a:latin typeface="+mn-lt"/>
                <a:ea typeface="+mn-ea"/>
                <a:cs typeface="+mn-cs"/>
              </a:rPr>
              <a:t>Comparing uncorrelated and correlated: don’t have a consistent trend??</a:t>
            </a:r>
            <a:endParaRPr lang="en-US" dirty="0"/>
          </a:p>
          <a:p>
            <a:endParaRPr lang="en-US" dirty="0"/>
          </a:p>
          <a:p>
            <a:r>
              <a:rPr lang="en-US" dirty="0"/>
              <a:t>COMPARING line color (WITHIN A GIVEN PANEL) </a:t>
            </a:r>
          </a:p>
          <a:p>
            <a:r>
              <a:rPr lang="en-US" dirty="0"/>
              <a:t>At a given sensitivity and proportion of samples with Ct&gt;</a:t>
            </a:r>
            <a:r>
              <a:rPr lang="en-US" dirty="0" err="1"/>
              <a:t>LoD</a:t>
            </a:r>
            <a:r>
              <a:rPr lang="en-US" dirty="0"/>
              <a:t>, greater proportion of tests positive increases PPA</a:t>
            </a:r>
          </a:p>
          <a:p>
            <a:endParaRPr lang="en-US" dirty="0"/>
          </a:p>
          <a:p>
            <a:r>
              <a:rPr lang="en-US" dirty="0"/>
              <a:t>Effect of pool size: </a:t>
            </a:r>
            <a:r>
              <a:rPr lang="en-US" sz="1200" kern="1200" dirty="0">
                <a:solidFill>
                  <a:schemeClr val="tx1"/>
                </a:solidFill>
                <a:effectLst/>
                <a:latin typeface="+mn-lt"/>
                <a:ea typeface="+mn-ea"/>
                <a:cs typeface="+mn-cs"/>
              </a:rPr>
              <a:t>As prevalence increases, PPA can counterintuitively increase with larger pool sizes as there is a greater likelihood of having more than one positive sample in a given pool, which would be expected to increase PPA. At &gt;5% test positivity, expected PPA starts to increase at larger pool sizes as there is a greater likelihood of two positive samples being in the same pool. The baseline PPA (pool size of one) reflects the likelihood of obtaining the same individual result with repeat (non-pooled) testing</a:t>
            </a:r>
            <a:r>
              <a:rPr lang="en-US" dirty="0">
                <a:effectLst/>
              </a:rPr>
              <a:t> </a:t>
            </a: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307035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3357749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correlation structure means that if first person sampled is above </a:t>
            </a:r>
            <a:r>
              <a:rPr lang="en-US" dirty="0" err="1"/>
              <a:t>LoD</a:t>
            </a:r>
            <a:r>
              <a:rPr lang="en-US" dirty="0"/>
              <a:t>, then next person sampled is very likely to be above </a:t>
            </a:r>
            <a:r>
              <a:rPr lang="en-US" dirty="0" err="1"/>
              <a:t>LoD</a:t>
            </a:r>
            <a:r>
              <a:rPr lang="en-US" dirty="0"/>
              <a:t> - bad samples very bad (whereas with independence, it is random whether next person is above / below </a:t>
            </a:r>
            <a:r>
              <a:rPr lang="en-US" dirty="0" err="1"/>
              <a:t>LoD</a:t>
            </a:r>
            <a:r>
              <a:rPr lang="en-US" dirty="0"/>
              <a:t>)</a:t>
            </a:r>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31210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www.covidexitstrategy.org</a:t>
            </a:r>
            <a:r>
              <a:rPr lang="en-US" dirty="0"/>
              <a:t>/</a:t>
            </a:r>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173730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2 </m:t>
                        </m:r>
                      </m:sup>
                    </m:sSup>
                  </m:oMath>
                </a14:m>
                <a:r>
                  <a:rPr lang="en-US" dirty="0"/>
                  <a:t>uniformly distributed values from .1 to 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 to symmetric matrix: Sigma = 0.5 * (Sigma + t(Sigma))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probability that no one is infected</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latin typeface="Cambria Math" panose="02040503050406030204" pitchFamily="18" charset="0"/>
                  </a:rPr>
                  <a:t>𝑁^(2 )</a:t>
                </a:r>
                <a:r>
                  <a:rPr lang="en-US" dirty="0"/>
                  <a:t>uniformly distributed values from .1 to 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 to symmetric matrix: Sigma = 0.5 * (Sigma + t(Sigma))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probability that no one is infected</a:t>
                </a:r>
              </a:p>
            </p:txBody>
          </p:sp>
        </mc:Fallback>
      </mc:AlternateContent>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868706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2821846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28</a:t>
            </a:fld>
            <a:endParaRPr lang="en-US"/>
          </a:p>
        </p:txBody>
      </p:sp>
    </p:spTree>
    <p:extLst>
      <p:ext uri="{BB962C8B-B14F-4D97-AF65-F5344CB8AC3E}">
        <p14:creationId xmlns:p14="http://schemas.microsoft.com/office/powerpoint/2010/main" val="154496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7799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5</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a:p>
            <a:endParaRPr lang="en-US" dirty="0"/>
          </a:p>
          <a:p>
            <a:r>
              <a:rPr lang="en-US" dirty="0"/>
              <a:t>** assuming perfect </a:t>
            </a:r>
            <a:r>
              <a:rPr lang="en-US" dirty="0" err="1"/>
              <a:t>sensitivty</a:t>
            </a:r>
            <a:r>
              <a:rPr lang="en-US" dirty="0"/>
              <a:t> </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369294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test that registers a positive result after 12 rounds, for a CT value of 12, starts out with more than 10 million times as much viral genetic material as a sample with a CT value of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Pooling samples INCREASES the Ct</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a:p>
            <a:endParaRPr lang="en-US" dirty="0"/>
          </a:p>
          <a:p>
            <a:r>
              <a:rPr lang="en-US" dirty="0"/>
              <a:t>Simple Dorfman procedure assumes samples are IID - but in reality they are not identically distributed (risk factors) and not independent (correlated)</a:t>
            </a:r>
          </a:p>
          <a:p>
            <a:r>
              <a:rPr lang="en-US" dirty="0"/>
              <a:t>these considerations are somewhat novel to coronavirus, because group testing not previously used on such a wide scale </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99671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12/3/20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12/3/20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12/3/20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12/3/20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a:t>
            </a:r>
            <a:r>
              <a:rPr lang="en-US" sz="3200">
                <a:solidFill>
                  <a:schemeClr val="tx1"/>
                </a:solidFill>
              </a:rPr>
              <a:t>for covid-19 with </a:t>
            </a:r>
            <a:r>
              <a:rPr lang="en-US" sz="3200" dirty="0">
                <a:solidFill>
                  <a:schemeClr val="tx1"/>
                </a:solidFill>
              </a:rPr>
              <a:t>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695194" y="4483290"/>
            <a:ext cx="6801612" cy="1329208"/>
          </a:xfrm>
        </p:spPr>
        <p:txBody>
          <a:bodyPr>
            <a:normAutofit/>
          </a:bodyPr>
          <a:lstStyle/>
          <a:p>
            <a:r>
              <a:rPr lang="en-US" dirty="0"/>
              <a:t>Saskia </a:t>
            </a:r>
            <a:r>
              <a:rPr lang="en-US" dirty="0" err="1"/>
              <a:t>Comess</a:t>
            </a:r>
            <a:endParaRPr lang="en-US" dirty="0"/>
          </a:p>
          <a:p>
            <a:r>
              <a:rPr lang="en-US" dirty="0"/>
              <a:t>Collaboration with Claire </a:t>
            </a:r>
            <a:r>
              <a:rPr lang="en-US" dirty="0" err="1"/>
              <a:t>Donnat</a:t>
            </a:r>
            <a:endParaRPr lang="en-US" dirty="0"/>
          </a:p>
          <a:p>
            <a:r>
              <a:rPr lang="en-US" dirty="0"/>
              <a:t>Holmes Group Meeting, 4 December</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IID</a:t>
            </a:r>
          </a:p>
          <a:p>
            <a:r>
              <a:rPr lang="en-US" dirty="0">
                <a:solidFill>
                  <a:schemeClr val="accent3"/>
                </a:solidFill>
              </a:rPr>
              <a:t>CORRELATION STRUCTURES</a:t>
            </a:r>
          </a:p>
          <a:p>
            <a:pPr lvl="1"/>
            <a:r>
              <a:rPr lang="en-US" dirty="0">
                <a:solidFill>
                  <a:schemeClr val="accent3"/>
                </a:solidFill>
              </a:rPr>
              <a:t>How does test sensitivity change when independent and identically distributed assumptions are violated?</a:t>
            </a:r>
          </a:p>
          <a:p>
            <a:pPr lvl="1"/>
            <a:r>
              <a:rPr lang="en-US" dirty="0">
                <a:solidFill>
                  <a:schemeClr val="accent3"/>
                </a:solidFill>
              </a:rPr>
              <a:t>Two models for introducing correlations</a:t>
            </a:r>
          </a:p>
          <a:p>
            <a:pPr lvl="2"/>
            <a:r>
              <a:rPr lang="en-US" dirty="0">
                <a:solidFill>
                  <a:schemeClr val="accent3"/>
                </a:solidFill>
              </a:rPr>
              <a:t>Correlation in Ct values</a:t>
            </a:r>
          </a:p>
          <a:p>
            <a:pPr lvl="2"/>
            <a:r>
              <a:rPr lang="en-US" dirty="0">
                <a:solidFill>
                  <a:schemeClr val="accent3"/>
                </a:solidFill>
              </a:rPr>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350704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solidFill>
                  <a:schemeClr val="accent3"/>
                </a:solidFill>
              </a:rPr>
              <a:t>BACKGROUND</a:t>
            </a:r>
          </a:p>
          <a:p>
            <a:pPr lvl="1"/>
            <a:r>
              <a:rPr lang="en-US" dirty="0">
                <a:solidFill>
                  <a:schemeClr val="accent3"/>
                </a:solidFill>
              </a:rPr>
              <a:t>Mass testing is needed control the COVID-19 outbreak, but testing resources limited</a:t>
            </a:r>
          </a:p>
          <a:p>
            <a:pPr lvl="1"/>
            <a:r>
              <a:rPr lang="en-US" dirty="0">
                <a:solidFill>
                  <a:schemeClr val="accent3"/>
                </a:solidFill>
              </a:rPr>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a:t>
            </a:r>
            <a:r>
              <a:rPr lang="en-US" dirty="0" err="1"/>
              <a:t>iid</a:t>
            </a:r>
            <a:endParaRPr lang="en-US" dirty="0"/>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a:t>
            </a:r>
            <a:r>
              <a:rPr lang="en-US" baseline="-25000" dirty="0"/>
              <a:t>t</a:t>
            </a:r>
            <a:r>
              <a:rPr lang="en-US" dirty="0"/>
              <a: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259636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880E-8233-1F46-BA2A-253C3491EC73}"/>
              </a:ext>
            </a:extLst>
          </p:cNvPr>
          <p:cNvSpPr>
            <a:spLocks noGrp="1"/>
          </p:cNvSpPr>
          <p:nvPr>
            <p:ph type="title"/>
          </p:nvPr>
        </p:nvSpPr>
        <p:spPr>
          <a:xfrm>
            <a:off x="804672" y="442602"/>
            <a:ext cx="4486656" cy="1645920"/>
          </a:xfrm>
        </p:spPr>
        <p:txBody>
          <a:bodyPr vert="horz" lIns="274320" tIns="182880" rIns="274320" bIns="182880" rtlCol="0" anchor="ctr" anchorCtr="1">
            <a:normAutofit/>
          </a:bodyPr>
          <a:lstStyle/>
          <a:p>
            <a:r>
              <a:rPr lang="en-US" sz="2200" dirty="0"/>
              <a:t>Correlated Data sampled Uniformly vs Uncorrelated Data</a:t>
            </a:r>
          </a:p>
        </p:txBody>
      </p:sp>
      <p:sp>
        <p:nvSpPr>
          <p:cNvPr id="4" name="Content Placeholder 3">
            <a:extLst>
              <a:ext uri="{FF2B5EF4-FFF2-40B4-BE49-F238E27FC236}">
                <a16:creationId xmlns:a16="http://schemas.microsoft.com/office/drawing/2014/main" id="{4F844C1A-0BE9-5242-837C-037BB6299ADF}"/>
              </a:ext>
            </a:extLst>
          </p:cNvPr>
          <p:cNvSpPr>
            <a:spLocks noGrp="1"/>
          </p:cNvSpPr>
          <p:nvPr>
            <p:ph idx="1"/>
          </p:nvPr>
        </p:nvSpPr>
        <p:spPr>
          <a:xfrm>
            <a:off x="1056251" y="2347677"/>
            <a:ext cx="3798770" cy="1239894"/>
          </a:xfrm>
        </p:spPr>
        <p:txBody>
          <a:bodyPr vert="horz" lIns="91440" tIns="45720" rIns="91440" bIns="45720" rtlCol="0">
            <a:normAutofit/>
          </a:bodyPr>
          <a:lstStyle/>
          <a:p>
            <a:pPr marL="0" indent="0" algn="ctr">
              <a:buNone/>
            </a:pPr>
            <a:r>
              <a:rPr lang="en-US" b="1" dirty="0">
                <a:solidFill>
                  <a:schemeClr val="tx1">
                    <a:lumMod val="75000"/>
                    <a:lumOff val="25000"/>
                  </a:schemeClr>
                </a:solidFill>
              </a:rPr>
              <a:t>Expected PPA as function of pool size, proportion Ct &gt; </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None/>
            </a:pPr>
            <a:endParaRPr lang="en-US" dirty="0">
              <a:solidFill>
                <a:schemeClr val="tx1">
                  <a:lumMod val="75000"/>
                  <a:lumOff val="25000"/>
                </a:schemeClr>
              </a:solidFill>
            </a:endParaRPr>
          </a:p>
        </p:txBody>
      </p:sp>
      <p:sp>
        <p:nvSpPr>
          <p:cNvPr id="16" name="Rectangle 13">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929A0F7-02BE-8A40-8E6D-CDCEA0919DAF}"/>
              </a:ext>
            </a:extLst>
          </p:cNvPr>
          <p:cNvPicPr>
            <a:picLocks noChangeAspect="1"/>
          </p:cNvPicPr>
          <p:nvPr/>
        </p:nvPicPr>
        <p:blipFill>
          <a:blip r:embed="rId3"/>
          <a:stretch>
            <a:fillRect/>
          </a:stretch>
        </p:blipFill>
        <p:spPr>
          <a:xfrm>
            <a:off x="6876188" y="216437"/>
            <a:ext cx="4752394" cy="2970247"/>
          </a:xfrm>
          <a:prstGeom prst="rect">
            <a:avLst/>
          </a:prstGeom>
        </p:spPr>
      </p:pic>
      <p:pic>
        <p:nvPicPr>
          <p:cNvPr id="9" name="Picture 8">
            <a:extLst>
              <a:ext uri="{FF2B5EF4-FFF2-40B4-BE49-F238E27FC236}">
                <a16:creationId xmlns:a16="http://schemas.microsoft.com/office/drawing/2014/main" id="{F8AC9D5A-8790-3F48-86D4-9480405CB229}"/>
              </a:ext>
            </a:extLst>
          </p:cNvPr>
          <p:cNvPicPr>
            <a:picLocks noChangeAspect="1"/>
          </p:cNvPicPr>
          <p:nvPr/>
        </p:nvPicPr>
        <p:blipFill>
          <a:blip r:embed="rId4"/>
          <a:stretch>
            <a:fillRect/>
          </a:stretch>
        </p:blipFill>
        <p:spPr>
          <a:xfrm>
            <a:off x="7010179" y="3587571"/>
            <a:ext cx="4618403" cy="2886502"/>
          </a:xfrm>
          <a:prstGeom prst="rect">
            <a:avLst/>
          </a:prstGeom>
        </p:spPr>
      </p:pic>
      <p:sp>
        <p:nvSpPr>
          <p:cNvPr id="13" name="Content Placeholder 3">
            <a:extLst>
              <a:ext uri="{FF2B5EF4-FFF2-40B4-BE49-F238E27FC236}">
                <a16:creationId xmlns:a16="http://schemas.microsoft.com/office/drawing/2014/main" id="{EBCFC4A4-5C19-CA47-8113-04C1F3BBE11C}"/>
              </a:ext>
            </a:extLst>
          </p:cNvPr>
          <p:cNvSpPr txBox="1">
            <a:spLocks/>
          </p:cNvSpPr>
          <p:nvPr/>
        </p:nvSpPr>
        <p:spPr>
          <a:xfrm>
            <a:off x="696970" y="3620228"/>
            <a:ext cx="4702060" cy="23899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Increasing proportion Ct &gt;</a:t>
            </a:r>
            <a:r>
              <a:rPr lang="en-US" dirty="0" err="1">
                <a:solidFill>
                  <a:schemeClr val="tx1">
                    <a:lumMod val="75000"/>
                    <a:lumOff val="25000"/>
                  </a:schemeClr>
                </a:solidFill>
              </a:rPr>
              <a:t>LoD</a:t>
            </a:r>
            <a:r>
              <a:rPr lang="en-US" dirty="0">
                <a:solidFill>
                  <a:schemeClr val="tx1">
                    <a:lumMod val="75000"/>
                    <a:lumOff val="25000"/>
                  </a:schemeClr>
                </a:solidFill>
              </a:rPr>
              <a:t> </a:t>
            </a:r>
            <a:r>
              <a:rPr lang="en-US" dirty="0">
                <a:solidFill>
                  <a:schemeClr val="tx1">
                    <a:lumMod val="75000"/>
                    <a:lumOff val="25000"/>
                  </a:schemeClr>
                </a:solidFill>
                <a:sym typeface="Wingdings" pitchFamily="2" charset="2"/>
              </a:rPr>
              <a:t> </a:t>
            </a:r>
            <a:r>
              <a:rPr lang="en-US" dirty="0">
                <a:solidFill>
                  <a:schemeClr val="tx1">
                    <a:lumMod val="75000"/>
                    <a:lumOff val="25000"/>
                  </a:schemeClr>
                </a:solidFill>
              </a:rPr>
              <a:t>decreases PPA</a:t>
            </a:r>
          </a:p>
          <a:p>
            <a:pPr marL="0" indent="0">
              <a:buNone/>
            </a:pPr>
            <a:r>
              <a:rPr lang="en-US" dirty="0">
                <a:solidFill>
                  <a:schemeClr val="tx1">
                    <a:lumMod val="75000"/>
                    <a:lumOff val="25000"/>
                  </a:schemeClr>
                </a:solidFill>
              </a:rPr>
              <a:t>- Decreasing prop. positive </a:t>
            </a:r>
            <a:r>
              <a:rPr lang="en-US" dirty="0">
                <a:solidFill>
                  <a:schemeClr val="tx1">
                    <a:lumMod val="75000"/>
                    <a:lumOff val="25000"/>
                  </a:schemeClr>
                </a:solidFill>
                <a:sym typeface="Wingdings" pitchFamily="2" charset="2"/>
              </a:rPr>
              <a:t></a:t>
            </a:r>
            <a:r>
              <a:rPr lang="en-US" dirty="0">
                <a:solidFill>
                  <a:schemeClr val="tx1">
                    <a:lumMod val="75000"/>
                    <a:lumOff val="25000"/>
                  </a:schemeClr>
                </a:solidFill>
              </a:rPr>
              <a:t> decreases PPA</a:t>
            </a:r>
          </a:p>
          <a:p>
            <a:pPr marL="0" indent="0">
              <a:buNone/>
            </a:pPr>
            <a:r>
              <a:rPr lang="en-US" dirty="0">
                <a:solidFill>
                  <a:schemeClr val="tx1">
                    <a:lumMod val="75000"/>
                    <a:lumOff val="25000"/>
                  </a:schemeClr>
                </a:solidFill>
              </a:rPr>
              <a:t>- Increasing pool size </a:t>
            </a:r>
            <a:r>
              <a:rPr lang="en-US" dirty="0">
                <a:solidFill>
                  <a:schemeClr val="tx1">
                    <a:lumMod val="75000"/>
                    <a:lumOff val="25000"/>
                  </a:schemeClr>
                </a:solidFill>
                <a:sym typeface="Wingdings" pitchFamily="2" charset="2"/>
              </a:rPr>
              <a:t> decreases PPA at low prevalence, increases PPA at high prevalence</a:t>
            </a: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349247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804674" y="434393"/>
            <a:ext cx="3044950" cy="1627792"/>
          </a:xfrm>
        </p:spPr>
        <p:txBody>
          <a:bodyPr vert="horz" lIns="274320" tIns="182880" rIns="274320" bIns="182880" rtlCol="0" anchor="ctr" anchorCtr="1">
            <a:normAutofit/>
          </a:bodyPr>
          <a:lstStyle/>
          <a:p>
            <a:r>
              <a:rPr lang="en-US" sz="1600" dirty="0"/>
              <a:t>Correlated Data sampled Uniformly vs Uncorrelated Data</a:t>
            </a:r>
            <a:endParaRPr lang="en-US" sz="1500" dirty="0"/>
          </a:p>
        </p:txBody>
      </p:sp>
      <p:pic>
        <p:nvPicPr>
          <p:cNvPr id="7" name="Content Placeholder 6">
            <a:extLst>
              <a:ext uri="{FF2B5EF4-FFF2-40B4-BE49-F238E27FC236}">
                <a16:creationId xmlns:a16="http://schemas.microsoft.com/office/drawing/2014/main" id="{47E7FB98-D7F0-D74D-96D2-18D6A25F27BF}"/>
              </a:ext>
            </a:extLst>
          </p:cNvPr>
          <p:cNvPicPr>
            <a:picLocks noGrp="1" noChangeAspect="1"/>
          </p:cNvPicPr>
          <p:nvPr>
            <p:ph idx="1"/>
          </p:nvPr>
        </p:nvPicPr>
        <p:blipFill>
          <a:blip r:embed="rId3"/>
          <a:stretch>
            <a:fillRect/>
          </a:stretch>
        </p:blipFill>
        <p:spPr>
          <a:xfrm>
            <a:off x="5294376" y="1316164"/>
            <a:ext cx="6257544" cy="3910965"/>
          </a:xfrm>
          <a:prstGeom prst="rect">
            <a:avLst/>
          </a:prstGeom>
        </p:spPr>
      </p:pic>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263328" y="2358005"/>
            <a:ext cx="3798770" cy="12398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ctr"/>
            <a:r>
              <a:rPr lang="en-US" b="1" dirty="0">
                <a:solidFill>
                  <a:schemeClr val="tx1">
                    <a:lumMod val="75000"/>
                    <a:lumOff val="25000"/>
                  </a:schemeClr>
                </a:solidFill>
              </a:rPr>
              <a:t>Testing efficiency as function of pool size, proportion Ct&gt;</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Font typeface="Arial" panose="020B0604020202020204" pitchFamily="34" charset="0"/>
              <a:buNone/>
            </a:pPr>
            <a:endParaRPr lang="en-US" b="1" dirty="0">
              <a:solidFill>
                <a:schemeClr val="tx1">
                  <a:lumMod val="75000"/>
                  <a:lumOff val="25000"/>
                </a:schemeClr>
              </a:solidFill>
            </a:endParaRP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675908"/>
            <a:ext cx="3798770" cy="23899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Decreasing prop. Positive (prevalence) </a:t>
            </a:r>
            <a:r>
              <a:rPr lang="en-US" dirty="0">
                <a:solidFill>
                  <a:schemeClr val="tx1">
                    <a:lumMod val="75000"/>
                    <a:lumOff val="25000"/>
                  </a:schemeClr>
                </a:solidFill>
                <a:sym typeface="Wingdings" pitchFamily="2" charset="2"/>
              </a:rPr>
              <a:t> increasing efficiency </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577100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585061" y="455000"/>
            <a:ext cx="3681958" cy="1728044"/>
          </a:xfrm>
          <a:noFill/>
          <a:ln>
            <a:solidFill>
              <a:schemeClr val="bg1"/>
            </a:solidFill>
          </a:ln>
        </p:spPr>
        <p:txBody>
          <a:bodyPr vert="horz" wrap="square" lIns="182880" tIns="182880" rIns="182880" bIns="182880" rtlCol="0" anchor="ctr" anchorCtr="1">
            <a:normAutofit/>
          </a:bodyPr>
          <a:lstStyle/>
          <a:p>
            <a:r>
              <a:rPr lang="en-US" sz="2000">
                <a:solidFill>
                  <a:schemeClr val="bg1"/>
                </a:solidFill>
              </a:rPr>
              <a:t>Correlated Data sampled by group vs Uncorrelated Data</a:t>
            </a:r>
            <a:endParaRPr lang="en-US" sz="2000" dirty="0">
              <a:solidFill>
                <a:schemeClr val="bg1"/>
              </a:solidFill>
            </a:endParaRPr>
          </a:p>
        </p:txBody>
      </p:sp>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bg1"/>
                </a:solidFill>
              </a:rPr>
              <a:t>Expected PPA</a:t>
            </a: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429000"/>
            <a:ext cx="3798770" cy="238990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bg1"/>
                </a:solidFill>
              </a:rPr>
              <a:t>Overall trends:</a:t>
            </a:r>
          </a:p>
          <a:p>
            <a:pPr marL="0" indent="0">
              <a:buNone/>
            </a:pPr>
            <a:r>
              <a:rPr lang="en-US" dirty="0">
                <a:solidFill>
                  <a:schemeClr val="bg1"/>
                </a:solidFill>
              </a:rPr>
              <a:t>- Increasing Ct </a:t>
            </a:r>
            <a:r>
              <a:rPr lang="en-US" dirty="0">
                <a:solidFill>
                  <a:schemeClr val="bg1"/>
                </a:solidFill>
                <a:sym typeface="Wingdings" pitchFamily="2" charset="2"/>
              </a:rPr>
              <a:t> </a:t>
            </a:r>
            <a:r>
              <a:rPr lang="en-US" dirty="0">
                <a:solidFill>
                  <a:schemeClr val="bg1"/>
                </a:solidFill>
              </a:rPr>
              <a:t>decreases PPA</a:t>
            </a:r>
          </a:p>
          <a:p>
            <a:pPr marL="0" indent="0">
              <a:buNone/>
            </a:pPr>
            <a:r>
              <a:rPr lang="en-US" dirty="0">
                <a:solidFill>
                  <a:schemeClr val="bg1"/>
                </a:solidFill>
              </a:rPr>
              <a:t>- Decreasing prop. positive </a:t>
            </a:r>
            <a:r>
              <a:rPr lang="en-US" dirty="0">
                <a:solidFill>
                  <a:schemeClr val="bg1"/>
                </a:solidFill>
                <a:sym typeface="Wingdings" pitchFamily="2" charset="2"/>
              </a:rPr>
              <a:t></a:t>
            </a:r>
            <a:r>
              <a:rPr lang="en-US" dirty="0">
                <a:solidFill>
                  <a:schemeClr val="bg1"/>
                </a:solidFill>
              </a:rPr>
              <a:t> decreases PPA</a:t>
            </a:r>
          </a:p>
          <a:p>
            <a:pPr marL="0" indent="0">
              <a:buNone/>
            </a:pPr>
            <a:r>
              <a:rPr lang="en-US" dirty="0">
                <a:solidFill>
                  <a:schemeClr val="bg1"/>
                </a:solidFill>
              </a:rPr>
              <a:t>- Increasing pool size </a:t>
            </a:r>
            <a:r>
              <a:rPr lang="en-US" dirty="0">
                <a:solidFill>
                  <a:schemeClr val="bg1"/>
                </a:solidFill>
                <a:sym typeface="Wingdings" pitchFamily="2" charset="2"/>
              </a:rPr>
              <a:t> decreases PPA at low prevalence, increases PPA at high prevalence</a:t>
            </a:r>
          </a:p>
          <a:p>
            <a:pPr marL="0" indent="0">
              <a:buNone/>
            </a:pPr>
            <a:r>
              <a:rPr lang="en-US" dirty="0">
                <a:solidFill>
                  <a:schemeClr val="bg1"/>
                </a:solidFill>
              </a:rPr>
              <a:t>- No difference between correlated data sampled uniformly and uncorrelated data</a:t>
            </a:r>
          </a:p>
        </p:txBody>
      </p:sp>
      <p:pic>
        <p:nvPicPr>
          <p:cNvPr id="6" name="Content Placeholder 5">
            <a:extLst>
              <a:ext uri="{FF2B5EF4-FFF2-40B4-BE49-F238E27FC236}">
                <a16:creationId xmlns:a16="http://schemas.microsoft.com/office/drawing/2014/main" id="{98550395-5FF7-8C4E-8AF4-3A269F713499}"/>
              </a:ext>
            </a:extLst>
          </p:cNvPr>
          <p:cNvPicPr>
            <a:picLocks noGrp="1" noChangeAspect="1"/>
          </p:cNvPicPr>
          <p:nvPr>
            <p:ph idx="1"/>
          </p:nvPr>
        </p:nvPicPr>
        <p:blipFill>
          <a:blip r:embed="rId3"/>
          <a:stretch>
            <a:fillRect/>
          </a:stretch>
        </p:blipFill>
        <p:spPr>
          <a:xfrm>
            <a:off x="4818938" y="152729"/>
            <a:ext cx="4963160" cy="3101975"/>
          </a:xfrm>
        </p:spPr>
      </p:pic>
      <p:pic>
        <p:nvPicPr>
          <p:cNvPr id="9" name="Picture 8">
            <a:extLst>
              <a:ext uri="{FF2B5EF4-FFF2-40B4-BE49-F238E27FC236}">
                <a16:creationId xmlns:a16="http://schemas.microsoft.com/office/drawing/2014/main" id="{272E910A-2F08-6140-8310-B02C8B2A9285}"/>
              </a:ext>
            </a:extLst>
          </p:cNvPr>
          <p:cNvPicPr>
            <a:picLocks noChangeAspect="1"/>
          </p:cNvPicPr>
          <p:nvPr/>
        </p:nvPicPr>
        <p:blipFill>
          <a:blip r:embed="rId4"/>
          <a:stretch>
            <a:fillRect/>
          </a:stretch>
        </p:blipFill>
        <p:spPr>
          <a:xfrm>
            <a:off x="6615653" y="3309257"/>
            <a:ext cx="5433622" cy="3396014"/>
          </a:xfrm>
          <a:prstGeom prst="rect">
            <a:avLst/>
          </a:prstGeom>
        </p:spPr>
      </p:pic>
      <p:sp>
        <p:nvSpPr>
          <p:cNvPr id="21" name="TextBox 20">
            <a:extLst>
              <a:ext uri="{FF2B5EF4-FFF2-40B4-BE49-F238E27FC236}">
                <a16:creationId xmlns:a16="http://schemas.microsoft.com/office/drawing/2014/main" id="{036678D1-D82F-5140-89C3-5A83C1E1D5E3}"/>
              </a:ext>
            </a:extLst>
          </p:cNvPr>
          <p:cNvSpPr txBox="1"/>
          <p:nvPr/>
        </p:nvSpPr>
        <p:spPr>
          <a:xfrm>
            <a:off x="10003729" y="826553"/>
            <a:ext cx="2045546" cy="1754326"/>
          </a:xfrm>
          <a:prstGeom prst="rect">
            <a:avLst/>
          </a:prstGeom>
          <a:noFill/>
        </p:spPr>
        <p:txBody>
          <a:bodyPr wrap="square" rtlCol="0">
            <a:spAutoFit/>
          </a:bodyPr>
          <a:lstStyle/>
          <a:p>
            <a:r>
              <a:rPr lang="en-US" dirty="0"/>
              <a:t>Correlated vs. uncorrelated: large pool size, many samples above </a:t>
            </a:r>
            <a:r>
              <a:rPr lang="en-US" dirty="0" err="1"/>
              <a:t>LoD</a:t>
            </a:r>
            <a:r>
              <a:rPr lang="en-US" dirty="0"/>
              <a:t> </a:t>
            </a:r>
            <a:r>
              <a:rPr lang="en-US" dirty="0">
                <a:sym typeface="Wingdings" pitchFamily="2" charset="2"/>
              </a:rPr>
              <a:t> lower PPA than uncorrelated</a:t>
            </a:r>
            <a:endParaRPr lang="en-US" dirty="0"/>
          </a:p>
        </p:txBody>
      </p:sp>
    </p:spTree>
    <p:extLst>
      <p:ext uri="{BB962C8B-B14F-4D97-AF65-F5344CB8AC3E}">
        <p14:creationId xmlns:p14="http://schemas.microsoft.com/office/powerpoint/2010/main" val="231687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DF7B-11C8-434C-854D-717ABFD5EB7F}"/>
              </a:ext>
            </a:extLst>
          </p:cNvPr>
          <p:cNvSpPr>
            <a:spLocks noGrp="1"/>
          </p:cNvSpPr>
          <p:nvPr>
            <p:ph type="title"/>
          </p:nvPr>
        </p:nvSpPr>
        <p:spPr/>
        <p:txBody>
          <a:bodyPr/>
          <a:lstStyle/>
          <a:p>
            <a:r>
              <a:rPr lang="en-US" dirty="0"/>
              <a:t>Simulating Correlation in transmission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70B65C-201A-C84A-A617-0E2F976BB2AF}"/>
                  </a:ext>
                </a:extLst>
              </p:cNvPr>
              <p:cNvSpPr>
                <a:spLocks noGrp="1"/>
              </p:cNvSpPr>
              <p:nvPr>
                <p:ph idx="1"/>
              </p:nvPr>
            </p:nvSpPr>
            <p:spPr/>
            <p:txBody>
              <a:bodyPr/>
              <a:lstStyle/>
              <a:p>
                <a:r>
                  <a:rPr lang="en-US" dirty="0">
                    <a:solidFill>
                      <a:schemeClr val="tx1">
                        <a:lumMod val="75000"/>
                        <a:lumOff val="25000"/>
                      </a:schemeClr>
                    </a:solidFill>
                  </a:rPr>
                  <a:t>Recall- Calculate PPA, average expected tests per sample and </a:t>
                </a:r>
                <a:r>
                  <a:rPr lang="en-US" b="1" dirty="0">
                    <a:solidFill>
                      <a:schemeClr val="tx1">
                        <a:lumMod val="75000"/>
                        <a:lumOff val="25000"/>
                      </a:schemeClr>
                    </a:solidFill>
                  </a:rPr>
                  <a:t>weight results by the probability of observing a given pool combination with </a:t>
                </a:r>
                <a:r>
                  <a:rPr lang="en-US" b="1" i="1" dirty="0" err="1">
                    <a:solidFill>
                      <a:schemeClr val="tx1">
                        <a:lumMod val="75000"/>
                        <a:lumOff val="25000"/>
                      </a:schemeClr>
                    </a:solidFill>
                  </a:rPr>
                  <a:t>i</a:t>
                </a:r>
                <a:r>
                  <a:rPr lang="en-US" b="1" i="1" dirty="0">
                    <a:solidFill>
                      <a:schemeClr val="tx1">
                        <a:lumMod val="75000"/>
                        <a:lumOff val="25000"/>
                      </a:schemeClr>
                    </a:solidFill>
                  </a:rPr>
                  <a:t> </a:t>
                </a:r>
                <a:r>
                  <a:rPr lang="en-US" b="1" dirty="0">
                    <a:solidFill>
                      <a:schemeClr val="tx1">
                        <a:lumMod val="75000"/>
                        <a:lumOff val="25000"/>
                      </a:schemeClr>
                    </a:solidFill>
                  </a:rPr>
                  <a:t>individual positive samples (from 1 to </a:t>
                </a:r>
                <a:r>
                  <a:rPr lang="en-US" b="1" i="1" dirty="0" err="1">
                    <a:solidFill>
                      <a:schemeClr val="tx1">
                        <a:lumMod val="75000"/>
                        <a:lumOff val="25000"/>
                      </a:schemeClr>
                    </a:solidFill>
                  </a:rPr>
                  <a:t>group_size</a:t>
                </a:r>
                <a:r>
                  <a:rPr lang="en-US" b="1" dirty="0">
                    <a:solidFill>
                      <a:schemeClr val="tx1">
                        <a:lumMod val="75000"/>
                        <a:lumOff val="25000"/>
                      </a:schemeClr>
                    </a:solidFill>
                  </a:rPr>
                  <a:t>) using a</a:t>
                </a:r>
                <a:r>
                  <a:rPr lang="en-US" b="1" dirty="0"/>
                  <a:t> </a:t>
                </a:r>
                <a:r>
                  <a:rPr lang="en-US" b="1" dirty="0">
                    <a:solidFill>
                      <a:schemeClr val="accent3"/>
                    </a:solidFill>
                  </a:rPr>
                  <a:t>binomial distribution</a:t>
                </a:r>
                <a:r>
                  <a:rPr lang="en-US" dirty="0">
                    <a:solidFill>
                      <a:schemeClr val="accent3"/>
                    </a:solidFill>
                  </a:rPr>
                  <a:t> </a:t>
                </a:r>
              </a:p>
              <a:p>
                <a:r>
                  <a:rPr lang="en-US" dirty="0">
                    <a:solidFill>
                      <a:schemeClr val="tx1">
                        <a:lumMod val="75000"/>
                        <a:lumOff val="25000"/>
                      </a:schemeClr>
                    </a:solidFill>
                  </a:rPr>
                  <a:t>If samples are correlated, no longer want to weight by binomial distribution</a:t>
                </a:r>
              </a:p>
              <a:p>
                <a:r>
                  <a:rPr lang="en-US" dirty="0">
                    <a:solidFill>
                      <a:schemeClr val="tx1">
                        <a:lumMod val="75000"/>
                        <a:lumOff val="25000"/>
                      </a:schemeClr>
                    </a:solidFill>
                  </a:rPr>
                  <a:t>By Monte Carlo simulation, calculate P( # positive = k | pool size = K, prevalence) for </a:t>
                </a:r>
                <a14:m>
                  <m:oMath xmlns:m="http://schemas.openxmlformats.org/officeDocument/2006/math">
                    <m:r>
                      <a:rPr lang="en-US" b="0" i="1" smtClean="0">
                        <a:solidFill>
                          <a:schemeClr val="tx1">
                            <a:lumMod val="75000"/>
                            <a:lumOff val="25000"/>
                          </a:schemeClr>
                        </a:solidFill>
                        <a:latin typeface="Cambria Math" panose="02040503050406030204" pitchFamily="18" charset="0"/>
                      </a:rPr>
                      <m:t>𝐾</m:t>
                    </m:r>
                    <m:r>
                      <a:rPr lang="en-US" b="0" i="1" smtClean="0">
                        <a:solidFill>
                          <a:schemeClr val="tx1">
                            <a:lumMod val="75000"/>
                            <a:lumOff val="25000"/>
                          </a:schemeClr>
                        </a:solidFill>
                        <a:latin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1, 20</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𝐾</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𝑝𝑟𝑒𝑣</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∈(0.001,  0.01,  0.03,  0.05,  0.1,  0.15)</m:t>
                    </m:r>
                  </m:oMath>
                </a14:m>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p:sp>
            <p:nvSpPr>
              <p:cNvPr id="3" name="Content Placeholder 2">
                <a:extLst>
                  <a:ext uri="{FF2B5EF4-FFF2-40B4-BE49-F238E27FC236}">
                    <a16:creationId xmlns:a16="http://schemas.microsoft.com/office/drawing/2014/main" id="{1D70B65C-201A-C84A-A617-0E2F976BB2AF}"/>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326081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1EEC-C5C0-5447-AA3F-3B3133BB67D0}"/>
              </a:ext>
            </a:extLst>
          </p:cNvPr>
          <p:cNvSpPr>
            <a:spLocks noGrp="1"/>
          </p:cNvSpPr>
          <p:nvPr>
            <p:ph type="title"/>
          </p:nvPr>
        </p:nvSpPr>
        <p:spPr/>
        <p:txBody>
          <a:bodyPr/>
          <a:lstStyle/>
          <a:p>
            <a:r>
              <a:rPr lang="en-US" dirty="0"/>
              <a:t>Simulating Correlation in transmission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23683F-FD4B-CE45-A7E5-EA78D0E73CC1}"/>
                  </a:ext>
                </a:extLst>
              </p:cNvPr>
              <p:cNvSpPr>
                <a:spLocks noGrp="1"/>
              </p:cNvSpPr>
              <p:nvPr>
                <p:ph idx="1"/>
              </p:nvPr>
            </p:nvSpPr>
            <p:spPr>
              <a:xfrm>
                <a:off x="2231136" y="2638044"/>
                <a:ext cx="6771012" cy="3936927"/>
              </a:xfrm>
            </p:spPr>
            <p:txBody>
              <a:bodyPr>
                <a:normAutofit/>
              </a:bodyPr>
              <a:lstStyle/>
              <a:p>
                <a:r>
                  <a:rPr lang="en-US" dirty="0"/>
                  <a:t>Fully connected network of size </a:t>
                </a:r>
                <a:r>
                  <a:rPr lang="en-US" i="1" dirty="0"/>
                  <a:t>N</a:t>
                </a:r>
              </a:p>
              <a:p>
                <a:r>
                  <a:rPr lang="en-US" dirty="0"/>
                  <a:t>Generate random transmission probabilities all edges</a:t>
                </a:r>
              </a:p>
              <a:p>
                <a:pPr lvl="1"/>
                <a:r>
                  <a:rPr lang="en-US" dirty="0"/>
                  <a:t>Select transmission probabilities from the literature </a:t>
                </a:r>
              </a:p>
              <a:p>
                <a:r>
                  <a:rPr lang="en-US" dirty="0"/>
                  <a:t>Each individual’s risk (</a:t>
                </a:r>
                <a:r>
                  <a:rPr lang="en-US" i="1" dirty="0" err="1"/>
                  <a:t>risk_prob</a:t>
                </a:r>
                <a:r>
                  <a:rPr lang="en-US" dirty="0"/>
                  <a:t>) of becoming infected from outside network is a multiple (1, 2, …) of the prevalence in the population</a:t>
                </a:r>
              </a:p>
              <a:p>
                <a:r>
                  <a:rPr lang="en-US" dirty="0"/>
                  <a:t>Bernoulli to decide if someone is infected </a:t>
                </a:r>
              </a:p>
              <a:p>
                <a:pPr lvl="1"/>
                <a:r>
                  <a:rPr lang="en-US" dirty="0"/>
                  <a:t> </a:t>
                </a:r>
                <a14:m>
                  <m:oMath xmlns:m="http://schemas.openxmlformats.org/officeDocument/2006/math">
                    <m:r>
                      <a:rPr lang="en-US" b="0" i="1" smtClean="0">
                        <a:latin typeface="Cambria Math" panose="02040503050406030204" pitchFamily="18" charset="0"/>
                      </a:rPr>
                      <m:t>𝐵𝑒𝑟𝑛𝑜𝑢𝑙𝑙𝑖</m:t>
                    </m:r>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𝑟𝑖𝑠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𝑝𝑟𝑜𝑏</m:t>
                            </m:r>
                          </m:sub>
                        </m:sSub>
                        <m:r>
                          <a:rPr lang="en-US" b="0" i="1" smtClean="0">
                            <a:latin typeface="Cambria Math" panose="02040503050406030204" pitchFamily="18" charset="0"/>
                          </a:rPr>
                          <m:t>)))</m:t>
                        </m:r>
                      </m:e>
                    </m:nary>
                  </m:oMath>
                </a14:m>
                <a:endParaRPr lang="en-US" dirty="0"/>
              </a:p>
              <a:p>
                <a:r>
                  <a:rPr lang="en-US" dirty="0"/>
                  <a:t>Transmit infection: select infector individual by drawing from multinomial distribution, propagate infection based on transmission probabilities specified in Sigma</a:t>
                </a:r>
              </a:p>
            </p:txBody>
          </p:sp>
        </mc:Choice>
        <mc:Fallback>
          <p:sp>
            <p:nvSpPr>
              <p:cNvPr id="3" name="Content Placeholder 2">
                <a:extLst>
                  <a:ext uri="{FF2B5EF4-FFF2-40B4-BE49-F238E27FC236}">
                    <a16:creationId xmlns:a16="http://schemas.microsoft.com/office/drawing/2014/main" id="{E123683F-FD4B-CE45-A7E5-EA78D0E73CC1}"/>
                  </a:ext>
                </a:extLst>
              </p:cNvPr>
              <p:cNvSpPr>
                <a:spLocks noGrp="1" noRot="1" noChangeAspect="1" noMove="1" noResize="1" noEditPoints="1" noAdjustHandles="1" noChangeArrowheads="1" noChangeShapeType="1" noTextEdit="1"/>
              </p:cNvSpPr>
              <p:nvPr>
                <p:ph idx="1"/>
              </p:nvPr>
            </p:nvSpPr>
            <p:spPr>
              <a:xfrm>
                <a:off x="2231136" y="2638044"/>
                <a:ext cx="6771012" cy="3936927"/>
              </a:xfrm>
              <a:blipFill>
                <a:blip r:embed="rId3"/>
                <a:stretch>
                  <a:fillRect l="-562" t="-643"/>
                </a:stretch>
              </a:blipFill>
            </p:spPr>
            <p:txBody>
              <a:bodyPr/>
              <a:lstStyle/>
              <a:p>
                <a:r>
                  <a:rPr lang="en-US">
                    <a:noFill/>
                  </a:rPr>
                  <a:t> </a:t>
                </a:r>
              </a:p>
            </p:txBody>
          </p:sp>
        </mc:Fallback>
      </mc:AlternateContent>
      <p:pic>
        <p:nvPicPr>
          <p:cNvPr id="4" name="Picture 3" descr="A picture containing sitting, table, photo, wooden&#10;&#10;Description automatically generated">
            <a:extLst>
              <a:ext uri="{FF2B5EF4-FFF2-40B4-BE49-F238E27FC236}">
                <a16:creationId xmlns:a16="http://schemas.microsoft.com/office/drawing/2014/main" id="{F131C110-72FE-1B49-9015-348FA44A4B0C}"/>
              </a:ext>
            </a:extLst>
          </p:cNvPr>
          <p:cNvPicPr>
            <a:picLocks noChangeAspect="1"/>
          </p:cNvPicPr>
          <p:nvPr/>
        </p:nvPicPr>
        <p:blipFill rotWithShape="1">
          <a:blip r:embed="rId4"/>
          <a:srcRect l="11608" r="15325" b="8492"/>
          <a:stretch/>
        </p:blipFill>
        <p:spPr>
          <a:xfrm>
            <a:off x="9154886" y="3323844"/>
            <a:ext cx="2571649" cy="2350008"/>
          </a:xfrm>
          <a:prstGeom prst="rect">
            <a:avLst/>
          </a:prstGeom>
        </p:spPr>
      </p:pic>
    </p:spTree>
    <p:extLst>
      <p:ext uri="{BB962C8B-B14F-4D97-AF65-F5344CB8AC3E}">
        <p14:creationId xmlns:p14="http://schemas.microsoft.com/office/powerpoint/2010/main" val="183535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Next steps</a:t>
            </a:r>
          </a:p>
        </p:txBody>
      </p:sp>
      <p:sp>
        <p:nvSpPr>
          <p:cNvPr id="3" name="Content Placeholder 2">
            <a:extLst>
              <a:ext uri="{FF2B5EF4-FFF2-40B4-BE49-F238E27FC236}">
                <a16:creationId xmlns:a16="http://schemas.microsoft.com/office/drawing/2014/main" id="{89ACE23B-AF7F-8342-8541-14AC866A6342}"/>
              </a:ext>
            </a:extLst>
          </p:cNvPr>
          <p:cNvSpPr>
            <a:spLocks noGrp="1"/>
          </p:cNvSpPr>
          <p:nvPr>
            <p:ph idx="1"/>
          </p:nvPr>
        </p:nvSpPr>
        <p:spPr>
          <a:xfrm>
            <a:off x="5591695" y="1402080"/>
            <a:ext cx="5320696" cy="4053840"/>
          </a:xfrm>
        </p:spPr>
        <p:txBody>
          <a:bodyPr anchor="ctr">
            <a:normAutofit/>
          </a:bodyPr>
          <a:lstStyle/>
          <a:p>
            <a:r>
              <a:rPr lang="en-US" dirty="0"/>
              <a:t>Recalculate PPA and average expected tests per sample using P( # positive = k | pool size = K, prevalence) determined via simulation for correlated data</a:t>
            </a:r>
          </a:p>
          <a:p>
            <a:r>
              <a:rPr lang="en-US" dirty="0"/>
              <a:t>Use probabilities of transmission within different groups from the literature</a:t>
            </a:r>
          </a:p>
          <a:p>
            <a:r>
              <a:rPr lang="en-US" dirty="0"/>
              <a:t>Adapt models to reflect networks of differing risks</a:t>
            </a:r>
          </a:p>
          <a:p>
            <a:r>
              <a:rPr lang="en-US" dirty="0"/>
              <a:t>Develop recommendations for testing based on groups of differing risks</a:t>
            </a:r>
          </a:p>
          <a:p>
            <a:endParaRPr lang="en-US" dirty="0"/>
          </a:p>
        </p:txBody>
      </p:sp>
    </p:spTree>
    <p:extLst>
      <p:ext uri="{BB962C8B-B14F-4D97-AF65-F5344CB8AC3E}">
        <p14:creationId xmlns:p14="http://schemas.microsoft.com/office/powerpoint/2010/main" val="1477853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5445496" y="978776"/>
            <a:ext cx="5925310" cy="1174991"/>
          </a:xfrm>
        </p:spPr>
        <p:txBody>
          <a:bodyPr>
            <a:normAutofit/>
          </a:bodyPr>
          <a:lstStyle/>
          <a:p>
            <a:r>
              <a:rPr lang="en-US" sz="2400" dirty="0"/>
              <a:t>acknowledgements</a:t>
            </a:r>
          </a:p>
        </p:txBody>
      </p:sp>
      <p:pic>
        <p:nvPicPr>
          <p:cNvPr id="4" name="Picture 3" descr="A close up of a toy&#10;&#10;Description automatically generated">
            <a:extLst>
              <a:ext uri="{FF2B5EF4-FFF2-40B4-BE49-F238E27FC236}">
                <a16:creationId xmlns:a16="http://schemas.microsoft.com/office/drawing/2014/main" id="{B57B0999-12FC-FF4D-8AA0-C00161E8E931}"/>
              </a:ext>
            </a:extLst>
          </p:cNvPr>
          <p:cNvPicPr>
            <a:picLocks noChangeAspect="1"/>
          </p:cNvPicPr>
          <p:nvPr/>
        </p:nvPicPr>
        <p:blipFill rotWithShape="1">
          <a:blip r:embed="rId2"/>
          <a:srcRect t="9134" b="318"/>
          <a:stretch/>
        </p:blipFill>
        <p:spPr>
          <a:xfrm rot="5400000">
            <a:off x="-1100327" y="1100327"/>
            <a:ext cx="6858000" cy="4657345"/>
          </a:xfrm>
          <a:prstGeom prst="rect">
            <a:avLst/>
          </a:prstGeom>
        </p:spPr>
      </p:pic>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5445496" y="2640692"/>
            <a:ext cx="5925310" cy="3255252"/>
          </a:xfrm>
        </p:spPr>
        <p:txBody>
          <a:bodyPr>
            <a:normAutofit/>
          </a:bodyPr>
          <a:lstStyle/>
          <a:p>
            <a:r>
              <a:rPr lang="en-US" dirty="0"/>
              <a:t>Pinsky Lab: Hannah Wang, MD; Catherine A. Hogan, MD, MSc; Benjamin A. Pinsky, MD, PhD </a:t>
            </a:r>
          </a:p>
          <a:p>
            <a:r>
              <a:rPr lang="en-US" dirty="0"/>
              <a:t>Holmes Group: Claire </a:t>
            </a:r>
            <a:r>
              <a:rPr lang="en-US" dirty="0" err="1"/>
              <a:t>Donnat</a:t>
            </a:r>
            <a:r>
              <a:rPr lang="en-US" dirty="0"/>
              <a:t>, Susan Holmes</a:t>
            </a:r>
          </a:p>
        </p:txBody>
      </p:sp>
    </p:spTree>
    <p:extLst>
      <p:ext uri="{BB962C8B-B14F-4D97-AF65-F5344CB8AC3E}">
        <p14:creationId xmlns:p14="http://schemas.microsoft.com/office/powerpoint/2010/main" val="3301712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23F3-1AA6-C44B-8051-F98E406A590F}"/>
              </a:ext>
            </a:extLst>
          </p:cNvPr>
          <p:cNvSpPr>
            <a:spLocks noGrp="1"/>
          </p:cNvSpPr>
          <p:nvPr>
            <p:ph type="title"/>
          </p:nvPr>
        </p:nvSpPr>
        <p:spPr/>
        <p:txBody>
          <a:bodyPr/>
          <a:lstStyle/>
          <a:p>
            <a:r>
              <a:rPr lang="en-US" dirty="0"/>
              <a:t>Tests per sample, correlated data</a:t>
            </a:r>
          </a:p>
        </p:txBody>
      </p:sp>
      <p:pic>
        <p:nvPicPr>
          <p:cNvPr id="5" name="Content Placeholder 4">
            <a:extLst>
              <a:ext uri="{FF2B5EF4-FFF2-40B4-BE49-F238E27FC236}">
                <a16:creationId xmlns:a16="http://schemas.microsoft.com/office/drawing/2014/main" id="{A9576A3F-7EA7-8649-8B0B-818FA473196B}"/>
              </a:ext>
            </a:extLst>
          </p:cNvPr>
          <p:cNvPicPr>
            <a:picLocks noGrp="1" noChangeAspect="1"/>
          </p:cNvPicPr>
          <p:nvPr>
            <p:ph idx="1"/>
          </p:nvPr>
        </p:nvPicPr>
        <p:blipFill>
          <a:blip r:embed="rId3"/>
          <a:stretch>
            <a:fillRect/>
          </a:stretch>
        </p:blipFill>
        <p:spPr>
          <a:xfrm>
            <a:off x="512874" y="2471816"/>
            <a:ext cx="5583126" cy="3489454"/>
          </a:xfrm>
        </p:spPr>
      </p:pic>
      <p:pic>
        <p:nvPicPr>
          <p:cNvPr id="7" name="Picture 6">
            <a:extLst>
              <a:ext uri="{FF2B5EF4-FFF2-40B4-BE49-F238E27FC236}">
                <a16:creationId xmlns:a16="http://schemas.microsoft.com/office/drawing/2014/main" id="{DCD7288C-F8E0-3441-8215-91948837CC94}"/>
              </a:ext>
            </a:extLst>
          </p:cNvPr>
          <p:cNvPicPr>
            <a:picLocks noChangeAspect="1"/>
          </p:cNvPicPr>
          <p:nvPr/>
        </p:nvPicPr>
        <p:blipFill>
          <a:blip r:embed="rId4"/>
          <a:stretch>
            <a:fillRect/>
          </a:stretch>
        </p:blipFill>
        <p:spPr>
          <a:xfrm>
            <a:off x="6308195" y="2471816"/>
            <a:ext cx="5583124" cy="3489453"/>
          </a:xfrm>
          <a:prstGeom prst="rect">
            <a:avLst/>
          </a:prstGeom>
        </p:spPr>
      </p:pic>
    </p:spTree>
    <p:extLst>
      <p:ext uri="{BB962C8B-B14F-4D97-AF65-F5344CB8AC3E}">
        <p14:creationId xmlns:p14="http://schemas.microsoft.com/office/powerpoint/2010/main" val="508336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115901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5" name="Content Placeholder 4" descr="Chart&#10;&#10;Description automatically generated">
            <a:extLst>
              <a:ext uri="{FF2B5EF4-FFF2-40B4-BE49-F238E27FC236}">
                <a16:creationId xmlns:a16="http://schemas.microsoft.com/office/drawing/2014/main" id="{2E48EE03-824E-844D-A9BB-5AE6CDD4244A}"/>
              </a:ext>
            </a:extLst>
          </p:cNvPr>
          <p:cNvPicPr>
            <a:picLocks noGrp="1" noChangeAspect="1"/>
          </p:cNvPicPr>
          <p:nvPr>
            <p:ph idx="1"/>
          </p:nvPr>
        </p:nvPicPr>
        <p:blipFill>
          <a:blip r:embed="rId3"/>
          <a:stretch>
            <a:fillRect/>
          </a:stretch>
        </p:blipFill>
        <p:spPr>
          <a:xfrm>
            <a:off x="1378862" y="182422"/>
            <a:ext cx="9434275" cy="6493156"/>
          </a:xfrm>
        </p:spPr>
      </p:pic>
    </p:spTree>
    <p:extLst>
      <p:ext uri="{BB962C8B-B14F-4D97-AF65-F5344CB8AC3E}">
        <p14:creationId xmlns:p14="http://schemas.microsoft.com/office/powerpoint/2010/main" val="194312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p:txBody>
          <a:bodyPr/>
          <a:lstStyle/>
          <a:p>
            <a:r>
              <a:rPr lang="en-US" dirty="0"/>
              <a:t>considerations</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2231136" y="2638044"/>
            <a:ext cx="7729728" cy="3954142"/>
          </a:xfrm>
        </p:spPr>
        <p:txBody>
          <a:bodyPr>
            <a:normAutofit/>
          </a:bodyPr>
          <a:lstStyle/>
          <a:p>
            <a:r>
              <a:rPr lang="en-US" dirty="0"/>
              <a:t>Advantages: potentially allows labs to test more samples using fewer materials; reduce number of tests needed to screen more individuals</a:t>
            </a:r>
          </a:p>
          <a:p>
            <a:r>
              <a:rPr lang="en-US" dirty="0"/>
              <a:t>Caveats / Limitations: </a:t>
            </a:r>
          </a:p>
          <a:p>
            <a:pPr lvl="1"/>
            <a:r>
              <a:rPr lang="en-US" dirty="0">
                <a:sym typeface="Wingdings" pitchFamily="2" charset="2"/>
              </a:rPr>
              <a:t>DISEASE PREVALENCE</a:t>
            </a:r>
          </a:p>
          <a:p>
            <a:pPr lvl="1"/>
            <a:r>
              <a:rPr lang="en-US" dirty="0"/>
              <a:t>DILUTION &amp; ANALYTIC SENSITIVITY</a:t>
            </a:r>
          </a:p>
          <a:p>
            <a:pPr lvl="1"/>
            <a:r>
              <a:rPr lang="en-US" dirty="0"/>
              <a:t>POOLING STRATEGY, OPTIMAL POOL SIZE</a:t>
            </a:r>
          </a:p>
          <a:p>
            <a:endParaRPr lang="en-US" dirty="0"/>
          </a:p>
        </p:txBody>
      </p:sp>
    </p:spTree>
    <p:extLst>
      <p:ext uri="{BB962C8B-B14F-4D97-AF65-F5344CB8AC3E}">
        <p14:creationId xmlns:p14="http://schemas.microsoft.com/office/powerpoint/2010/main" val="4791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0"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true positives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3582</Words>
  <Application>Microsoft Macintosh PowerPoint</Application>
  <PresentationFormat>Widescreen</PresentationFormat>
  <Paragraphs>320</Paragraphs>
  <Slides>29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American Typewriter</vt:lpstr>
      <vt:lpstr>Arial</vt:lpstr>
      <vt:lpstr>Calibri</vt:lpstr>
      <vt:lpstr>Cambria Math</vt:lpstr>
      <vt:lpstr>Gill Sans MT</vt:lpstr>
      <vt:lpstr>Gotham SSm</vt:lpstr>
      <vt:lpstr>Harding</vt:lpstr>
      <vt:lpstr>Source Sans Pro</vt:lpstr>
      <vt:lpstr>Parcel</vt:lpstr>
      <vt:lpstr>Modeling Pooled-Testing for covid-19 with correlated samples</vt:lpstr>
      <vt:lpstr>overview</vt:lpstr>
      <vt:lpstr>PowerPoint Presentation</vt:lpstr>
      <vt:lpstr>Nonpartisan report warns of COVID-19 testing shortages in over half US states, territories  [ABC News, nov. 2020]</vt:lpstr>
      <vt:lpstr>Background</vt:lpstr>
      <vt:lpstr>considerations</vt:lpstr>
      <vt:lpstr>Efficiency: Homogenous population, independent samples</vt:lpstr>
      <vt:lpstr>prevalence</vt:lpstr>
      <vt:lpstr>DILUTION &amp; ANALYTIC SENSITIVITY</vt:lpstr>
      <vt:lpstr>Pooling strategy</vt:lpstr>
      <vt:lpstr>Pooling strategy</vt:lpstr>
      <vt:lpstr>PowerPoint Presentation</vt:lpstr>
      <vt:lpstr>overview</vt:lpstr>
      <vt:lpstr>“SARS-CoV-2 Pooled Test Performance”  (Pinsky Lab, Stanford)</vt:lpstr>
      <vt:lpstr>Modeling PPA (adapted from pinsky et al.) </vt:lpstr>
      <vt:lpstr>Modeling ppa (adapted from pinsky et al.)</vt:lpstr>
      <vt:lpstr>Modeling PPA (adapted from pinsky et al.)</vt:lpstr>
      <vt:lpstr>overview</vt:lpstr>
      <vt:lpstr>Correlation in ct values</vt:lpstr>
      <vt:lpstr>Experiments with  correlated samples</vt:lpstr>
      <vt:lpstr>Correlated Data sampled Uniformly vs Uncorrelated Data</vt:lpstr>
      <vt:lpstr>Correlated Data sampled Uniformly vs Uncorrelated Data</vt:lpstr>
      <vt:lpstr>Correlated Data sampled by group vs Uncorrelated Data</vt:lpstr>
      <vt:lpstr>Simulating Correlation in transmission</vt:lpstr>
      <vt:lpstr>Simulating Correlation in transmission</vt:lpstr>
      <vt:lpstr>Next steps</vt:lpstr>
      <vt:lpstr>acknowledgements</vt:lpstr>
      <vt:lpstr>Tests per sample, correlated data</vt:lpstr>
      <vt:lpstr>Tradeoff between prevalence and pool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with correlated samples</dc:title>
  <dc:creator>Saskia Lynn DeRook Comess</dc:creator>
  <cp:lastModifiedBy>Saskia Lynn DeRook Comess</cp:lastModifiedBy>
  <cp:revision>37</cp:revision>
  <dcterms:created xsi:type="dcterms:W3CDTF">2020-12-03T22:55:52Z</dcterms:created>
  <dcterms:modified xsi:type="dcterms:W3CDTF">2020-12-04T01:00:00Z</dcterms:modified>
</cp:coreProperties>
</file>